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4" r:id="rId9"/>
    <p:sldId id="265" r:id="rId10"/>
    <p:sldId id="268" r:id="rId11"/>
    <p:sldId id="266" r:id="rId12"/>
    <p:sldId id="267" r:id="rId13"/>
    <p:sldId id="263" r:id="rId1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6C"/>
    <a:srgbClr val="009999"/>
    <a:srgbClr val="85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420" autoAdjust="0"/>
  </p:normalViewPr>
  <p:slideViewPr>
    <p:cSldViewPr>
      <p:cViewPr varScale="1">
        <p:scale>
          <a:sx n="58" d="100"/>
          <a:sy n="58" d="100"/>
        </p:scale>
        <p:origin x="174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Fernanda\Desktop\Desk\Nova%20pasta\Sepse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>
              <a:solidFill>
                <a:srgbClr val="006F6C"/>
              </a:solidFill>
            </a:ln>
          </c:spPr>
          <c:marker>
            <c:spPr>
              <a:solidFill>
                <a:srgbClr val="009999"/>
              </a:solidFill>
              <a:ln>
                <a:solidFill>
                  <a:srgbClr val="006F6C"/>
                </a:solidFill>
              </a:ln>
            </c:spPr>
          </c:marker>
          <c:dPt>
            <c:idx val="3"/>
            <c:bubble3D val="0"/>
          </c:dPt>
          <c:dLbls>
            <c:dLbl>
              <c:idx val="0"/>
              <c:layout>
                <c:manualLayout>
                  <c:x val="1.8165317260126295E-3"/>
                  <c:y val="3.62456608389672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543144416417728E-2"/>
                  <c:y val="-6.69150661642475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3614912438164482E-2"/>
                  <c:y val="-5.5762555136873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-3.06694053252801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Plan1!$C$4:$G$4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Plan1!$C$5:$G$5</c:f>
              <c:numCache>
                <c:formatCode>General</c:formatCode>
                <c:ptCount val="5"/>
                <c:pt idx="0">
                  <c:v>4828</c:v>
                </c:pt>
                <c:pt idx="1">
                  <c:v>5124</c:v>
                </c:pt>
                <c:pt idx="2">
                  <c:v>5195</c:v>
                </c:pt>
                <c:pt idx="3">
                  <c:v>5913</c:v>
                </c:pt>
                <c:pt idx="4">
                  <c:v>5556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96888160"/>
        <c:axId val="-96887616"/>
      </c:lineChart>
      <c:dateAx>
        <c:axId val="-96888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96887616"/>
        <c:crosses val="autoZero"/>
        <c:auto val="0"/>
        <c:lblOffset val="100"/>
        <c:baseTimeUnit val="days"/>
      </c:dateAx>
      <c:valAx>
        <c:axId val="-96887616"/>
        <c:scaling>
          <c:orientation val="minMax"/>
          <c:min val="4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96888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  <c:userShapes r:id="rId2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EAD1C9-5004-40AA-A671-F0A3B6841083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EE3767D-B6EE-426E-95C8-5E9295145358}">
      <dgm:prSet phldrT="[Texto]" custT="1"/>
      <dgm:spPr/>
      <dgm:t>
        <a:bodyPr/>
        <a:lstStyle/>
        <a:p>
          <a:pPr algn="just"/>
          <a:r>
            <a:rPr lang="pt-BR" sz="3600" b="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rPr>
            <a:t>         SEPSE</a:t>
          </a:r>
          <a:endParaRPr lang="pt-BR" sz="2100" b="0" dirty="0">
            <a:solidFill>
              <a:schemeClr val="tx1">
                <a:lumMod val="75000"/>
                <a:lumOff val="25000"/>
              </a:schemeClr>
            </a:solidFill>
            <a:latin typeface="+mj-lt"/>
          </a:endParaRPr>
        </a:p>
      </dgm:t>
    </dgm:pt>
    <dgm:pt modelId="{E1D8BE83-A919-4330-83E7-085E32956F6A}" type="parTrans" cxnId="{F5F3DA3B-A747-47DA-B824-59D04D178F60}">
      <dgm:prSet/>
      <dgm:spPr/>
      <dgm:t>
        <a:bodyPr/>
        <a:lstStyle/>
        <a:p>
          <a:endParaRPr lang="pt-BR"/>
        </a:p>
      </dgm:t>
    </dgm:pt>
    <dgm:pt modelId="{BB6044A9-FFAD-4268-8B69-5C16B2BDB398}" type="sibTrans" cxnId="{F5F3DA3B-A747-47DA-B824-59D04D178F60}">
      <dgm:prSet/>
      <dgm:spPr/>
      <dgm:t>
        <a:bodyPr/>
        <a:lstStyle/>
        <a:p>
          <a:endParaRPr lang="pt-BR"/>
        </a:p>
      </dgm:t>
    </dgm:pt>
    <dgm:pt modelId="{E2276C32-5B2F-4ECE-9D5D-F24D40D08612}" type="pres">
      <dgm:prSet presAssocID="{2DEAD1C9-5004-40AA-A671-F0A3B684108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CC1BCA9-98FE-491E-B228-D853E7316E97}" type="pres">
      <dgm:prSet presAssocID="{4EE3767D-B6EE-426E-95C8-5E9295145358}" presName="comp" presStyleCnt="0"/>
      <dgm:spPr/>
    </dgm:pt>
    <dgm:pt modelId="{23E257F8-754E-4230-B0F0-CF5E175AB4A0}" type="pres">
      <dgm:prSet presAssocID="{4EE3767D-B6EE-426E-95C8-5E9295145358}" presName="box" presStyleLbl="node1" presStyleIdx="0" presStyleCnt="1" custLinFactNeighborX="1721" custLinFactNeighborY="-64443"/>
      <dgm:spPr/>
      <dgm:t>
        <a:bodyPr/>
        <a:lstStyle/>
        <a:p>
          <a:endParaRPr lang="pt-BR"/>
        </a:p>
      </dgm:t>
    </dgm:pt>
    <dgm:pt modelId="{0E941405-20AE-45C1-9CF2-12745F02712D}" type="pres">
      <dgm:prSet presAssocID="{4EE3767D-B6EE-426E-95C8-5E9295145358}" presName="img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C6F3AECE-532F-464B-8101-9BB1E29A191F}" type="pres">
      <dgm:prSet presAssocID="{4EE3767D-B6EE-426E-95C8-5E9295145358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8EE75C2-51CA-4FF5-8C05-9A7DEC530CEB}" type="presOf" srcId="{4EE3767D-B6EE-426E-95C8-5E9295145358}" destId="{C6F3AECE-532F-464B-8101-9BB1E29A191F}" srcOrd="1" destOrd="0" presId="urn:microsoft.com/office/officeart/2005/8/layout/vList4"/>
    <dgm:cxn modelId="{32306C73-06B0-4923-BDDC-FED5A8B30AD7}" type="presOf" srcId="{4EE3767D-B6EE-426E-95C8-5E9295145358}" destId="{23E257F8-754E-4230-B0F0-CF5E175AB4A0}" srcOrd="0" destOrd="0" presId="urn:microsoft.com/office/officeart/2005/8/layout/vList4"/>
    <dgm:cxn modelId="{F5F3DA3B-A747-47DA-B824-59D04D178F60}" srcId="{2DEAD1C9-5004-40AA-A671-F0A3B6841083}" destId="{4EE3767D-B6EE-426E-95C8-5E9295145358}" srcOrd="0" destOrd="0" parTransId="{E1D8BE83-A919-4330-83E7-085E32956F6A}" sibTransId="{BB6044A9-FFAD-4268-8B69-5C16B2BDB398}"/>
    <dgm:cxn modelId="{309B5DCE-86EF-42A6-A365-CFC03A5DB3FF}" type="presOf" srcId="{2DEAD1C9-5004-40AA-A671-F0A3B6841083}" destId="{E2276C32-5B2F-4ECE-9D5D-F24D40D08612}" srcOrd="0" destOrd="0" presId="urn:microsoft.com/office/officeart/2005/8/layout/vList4"/>
    <dgm:cxn modelId="{FAF001D6-3449-4984-BECC-F065FB7B371C}" type="presParOf" srcId="{E2276C32-5B2F-4ECE-9D5D-F24D40D08612}" destId="{ACC1BCA9-98FE-491E-B228-D853E7316E97}" srcOrd="0" destOrd="0" presId="urn:microsoft.com/office/officeart/2005/8/layout/vList4"/>
    <dgm:cxn modelId="{A6DD1A18-941A-44CD-82BA-A7534311FF97}" type="presParOf" srcId="{ACC1BCA9-98FE-491E-B228-D853E7316E97}" destId="{23E257F8-754E-4230-B0F0-CF5E175AB4A0}" srcOrd="0" destOrd="0" presId="urn:microsoft.com/office/officeart/2005/8/layout/vList4"/>
    <dgm:cxn modelId="{C1C4B60C-9E6F-4306-AA7E-DC4090BBEA0B}" type="presParOf" srcId="{ACC1BCA9-98FE-491E-B228-D853E7316E97}" destId="{0E941405-20AE-45C1-9CF2-12745F02712D}" srcOrd="1" destOrd="0" presId="urn:microsoft.com/office/officeart/2005/8/layout/vList4"/>
    <dgm:cxn modelId="{5A3CF235-C9E9-41BA-B2F3-2C9E4B04B57C}" type="presParOf" srcId="{ACC1BCA9-98FE-491E-B228-D853E7316E97}" destId="{C6F3AECE-532F-464B-8101-9BB1E29A191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2CB2B5-683A-45B3-8F09-EFF3A7FED21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6F6B317-5AC8-43F8-ABA7-5E7627D0711A}">
      <dgm:prSet phldrT="[Tex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pt-BR" b="0" dirty="0" smtClean="0">
              <a:solidFill>
                <a:schemeClr val="tx1">
                  <a:lumMod val="75000"/>
                  <a:lumOff val="25000"/>
                </a:schemeClr>
              </a:solidFill>
            </a:rPr>
            <a:t>Avanços médicos</a:t>
          </a:r>
          <a:endParaRPr lang="pt-BR" b="0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DD57F1D7-8509-456C-B0CD-6150A632C803}" type="parTrans" cxnId="{DEFD0102-A74B-4CED-A752-80D622BBCE5D}">
      <dgm:prSet/>
      <dgm:spPr/>
      <dgm:t>
        <a:bodyPr/>
        <a:lstStyle/>
        <a:p>
          <a:endParaRPr lang="pt-BR"/>
        </a:p>
      </dgm:t>
    </dgm:pt>
    <dgm:pt modelId="{80C7707D-96C0-4041-8AAB-AFC1DE450204}" type="sibTrans" cxnId="{DEFD0102-A74B-4CED-A752-80D622BBCE5D}">
      <dgm:prSet/>
      <dgm:spPr/>
      <dgm:t>
        <a:bodyPr/>
        <a:lstStyle/>
        <a:p>
          <a:endParaRPr lang="pt-BR"/>
        </a:p>
      </dgm:t>
    </dgm:pt>
    <dgm:pt modelId="{30B9C893-4766-4325-AC5D-80C81FC0294F}">
      <dgm:prSet phldrT="[Tex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pt-BR" b="0" dirty="0" smtClean="0">
              <a:solidFill>
                <a:schemeClr val="tx1">
                  <a:lumMod val="75000"/>
                  <a:lumOff val="25000"/>
                </a:schemeClr>
              </a:solidFill>
            </a:rPr>
            <a:t>Perfil dos pacientes*</a:t>
          </a:r>
          <a:endParaRPr lang="pt-BR" b="0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B96C748B-7F2E-457B-86D5-425C1A5AE73B}" type="parTrans" cxnId="{11C7D6F5-F861-4255-8AF6-69708E94F899}">
      <dgm:prSet/>
      <dgm:spPr/>
      <dgm:t>
        <a:bodyPr/>
        <a:lstStyle/>
        <a:p>
          <a:endParaRPr lang="pt-BR"/>
        </a:p>
      </dgm:t>
    </dgm:pt>
    <dgm:pt modelId="{35F86B62-8D23-4F42-AB7B-2BE66F153BA3}" type="sibTrans" cxnId="{11C7D6F5-F861-4255-8AF6-69708E94F899}">
      <dgm:prSet/>
      <dgm:spPr/>
      <dgm:t>
        <a:bodyPr/>
        <a:lstStyle/>
        <a:p>
          <a:endParaRPr lang="pt-BR"/>
        </a:p>
      </dgm:t>
    </dgm:pt>
    <dgm:pt modelId="{BFDCE281-E028-4F9A-AD9E-E298E247DB98}" type="pres">
      <dgm:prSet presAssocID="{4E2CB2B5-683A-45B3-8F09-EFF3A7FED21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7438001-1993-4D4B-9D40-9C13C57E3C36}" type="pres">
      <dgm:prSet presAssocID="{36F6B317-5AC8-43F8-ABA7-5E7627D0711A}" presName="parentLin" presStyleCnt="0"/>
      <dgm:spPr/>
    </dgm:pt>
    <dgm:pt modelId="{3DB70B89-B48E-4836-AE0E-219C4D880470}" type="pres">
      <dgm:prSet presAssocID="{36F6B317-5AC8-43F8-ABA7-5E7627D0711A}" presName="parentLeftMargin" presStyleLbl="node1" presStyleIdx="0" presStyleCnt="2"/>
      <dgm:spPr/>
      <dgm:t>
        <a:bodyPr/>
        <a:lstStyle/>
        <a:p>
          <a:endParaRPr lang="pt-BR"/>
        </a:p>
      </dgm:t>
    </dgm:pt>
    <dgm:pt modelId="{AE154CA2-413B-4788-AC44-61DFDE480FF9}" type="pres">
      <dgm:prSet presAssocID="{36F6B317-5AC8-43F8-ABA7-5E7627D0711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E4430F8-E9D0-4CB2-95F1-2D2E4AF103B8}" type="pres">
      <dgm:prSet presAssocID="{36F6B317-5AC8-43F8-ABA7-5E7627D0711A}" presName="negativeSpace" presStyleCnt="0"/>
      <dgm:spPr/>
    </dgm:pt>
    <dgm:pt modelId="{B0AC6499-F67E-41BB-A9F7-5FB9D4665B44}" type="pres">
      <dgm:prSet presAssocID="{36F6B317-5AC8-43F8-ABA7-5E7627D0711A}" presName="childText" presStyleLbl="conFgAcc1" presStyleIdx="0" presStyleCnt="2">
        <dgm:presLayoutVars>
          <dgm:bulletEnabled val="1"/>
        </dgm:presLayoutVars>
      </dgm:prSet>
      <dgm:spPr>
        <a:ln>
          <a:solidFill>
            <a:srgbClr val="009999"/>
          </a:solidFill>
        </a:ln>
      </dgm:spPr>
      <dgm:t>
        <a:bodyPr/>
        <a:lstStyle/>
        <a:p>
          <a:endParaRPr lang="pt-BR"/>
        </a:p>
      </dgm:t>
    </dgm:pt>
    <dgm:pt modelId="{987770BA-2D15-433B-BDE7-E12A051D1D4F}" type="pres">
      <dgm:prSet presAssocID="{80C7707D-96C0-4041-8AAB-AFC1DE450204}" presName="spaceBetweenRectangles" presStyleCnt="0"/>
      <dgm:spPr/>
    </dgm:pt>
    <dgm:pt modelId="{7F2D7A0E-8DBF-4F2A-A2F5-A76964B10A75}" type="pres">
      <dgm:prSet presAssocID="{30B9C893-4766-4325-AC5D-80C81FC0294F}" presName="parentLin" presStyleCnt="0"/>
      <dgm:spPr/>
    </dgm:pt>
    <dgm:pt modelId="{6745FDD7-4744-4A8F-AD7F-B932AEC8DFC8}" type="pres">
      <dgm:prSet presAssocID="{30B9C893-4766-4325-AC5D-80C81FC0294F}" presName="parentLeftMargin" presStyleLbl="node1" presStyleIdx="0" presStyleCnt="2"/>
      <dgm:spPr/>
      <dgm:t>
        <a:bodyPr/>
        <a:lstStyle/>
        <a:p>
          <a:endParaRPr lang="pt-BR"/>
        </a:p>
      </dgm:t>
    </dgm:pt>
    <dgm:pt modelId="{A7AA0EF6-5CF7-46E5-AD87-2858CD3CADBA}" type="pres">
      <dgm:prSet presAssocID="{30B9C893-4766-4325-AC5D-80C81FC0294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15A6364-6CA9-4DEA-A34C-10ADA031750C}" type="pres">
      <dgm:prSet presAssocID="{30B9C893-4766-4325-AC5D-80C81FC0294F}" presName="negativeSpace" presStyleCnt="0"/>
      <dgm:spPr/>
    </dgm:pt>
    <dgm:pt modelId="{A792E56A-3861-459E-A4F3-22008C04FA22}" type="pres">
      <dgm:prSet presAssocID="{30B9C893-4766-4325-AC5D-80C81FC0294F}" presName="childText" presStyleLbl="conFgAcc1" presStyleIdx="1" presStyleCnt="2">
        <dgm:presLayoutVars>
          <dgm:bulletEnabled val="1"/>
        </dgm:presLayoutVars>
      </dgm:prSet>
      <dgm:spPr>
        <a:ln>
          <a:solidFill>
            <a:srgbClr val="009999"/>
          </a:solidFill>
        </a:ln>
      </dgm:spPr>
      <dgm:t>
        <a:bodyPr/>
        <a:lstStyle/>
        <a:p>
          <a:endParaRPr lang="pt-BR"/>
        </a:p>
      </dgm:t>
    </dgm:pt>
  </dgm:ptLst>
  <dgm:cxnLst>
    <dgm:cxn modelId="{DEFD0102-A74B-4CED-A752-80D622BBCE5D}" srcId="{4E2CB2B5-683A-45B3-8F09-EFF3A7FED21F}" destId="{36F6B317-5AC8-43F8-ABA7-5E7627D0711A}" srcOrd="0" destOrd="0" parTransId="{DD57F1D7-8509-456C-B0CD-6150A632C803}" sibTransId="{80C7707D-96C0-4041-8AAB-AFC1DE450204}"/>
    <dgm:cxn modelId="{22A411D2-1560-4811-8E9B-93E8CC3560EB}" type="presOf" srcId="{30B9C893-4766-4325-AC5D-80C81FC0294F}" destId="{6745FDD7-4744-4A8F-AD7F-B932AEC8DFC8}" srcOrd="0" destOrd="0" presId="urn:microsoft.com/office/officeart/2005/8/layout/list1"/>
    <dgm:cxn modelId="{901FEBE1-EEA7-411A-8AEC-C527A1A9737E}" type="presOf" srcId="{30B9C893-4766-4325-AC5D-80C81FC0294F}" destId="{A7AA0EF6-5CF7-46E5-AD87-2858CD3CADBA}" srcOrd="1" destOrd="0" presId="urn:microsoft.com/office/officeart/2005/8/layout/list1"/>
    <dgm:cxn modelId="{8DA9821F-F65D-401C-BE51-6C9D64C03F3C}" type="presOf" srcId="{36F6B317-5AC8-43F8-ABA7-5E7627D0711A}" destId="{3DB70B89-B48E-4836-AE0E-219C4D880470}" srcOrd="0" destOrd="0" presId="urn:microsoft.com/office/officeart/2005/8/layout/list1"/>
    <dgm:cxn modelId="{39C4B2D1-6D7D-4DBA-9BBD-FCF6B93F48E7}" type="presOf" srcId="{36F6B317-5AC8-43F8-ABA7-5E7627D0711A}" destId="{AE154CA2-413B-4788-AC44-61DFDE480FF9}" srcOrd="1" destOrd="0" presId="urn:microsoft.com/office/officeart/2005/8/layout/list1"/>
    <dgm:cxn modelId="{11C7D6F5-F861-4255-8AF6-69708E94F899}" srcId="{4E2CB2B5-683A-45B3-8F09-EFF3A7FED21F}" destId="{30B9C893-4766-4325-AC5D-80C81FC0294F}" srcOrd="1" destOrd="0" parTransId="{B96C748B-7F2E-457B-86D5-425C1A5AE73B}" sibTransId="{35F86B62-8D23-4F42-AB7B-2BE66F153BA3}"/>
    <dgm:cxn modelId="{270FBE19-AD9D-4CCF-843D-14F2BA2FE7A0}" type="presOf" srcId="{4E2CB2B5-683A-45B3-8F09-EFF3A7FED21F}" destId="{BFDCE281-E028-4F9A-AD9E-E298E247DB98}" srcOrd="0" destOrd="0" presId="urn:microsoft.com/office/officeart/2005/8/layout/list1"/>
    <dgm:cxn modelId="{77E17973-2AA1-4DBC-ADA8-108E98CE0F4C}" type="presParOf" srcId="{BFDCE281-E028-4F9A-AD9E-E298E247DB98}" destId="{C7438001-1993-4D4B-9D40-9C13C57E3C36}" srcOrd="0" destOrd="0" presId="urn:microsoft.com/office/officeart/2005/8/layout/list1"/>
    <dgm:cxn modelId="{B0E97D6E-E350-4A53-884E-93FB8C69FAD2}" type="presParOf" srcId="{C7438001-1993-4D4B-9D40-9C13C57E3C36}" destId="{3DB70B89-B48E-4836-AE0E-219C4D880470}" srcOrd="0" destOrd="0" presId="urn:microsoft.com/office/officeart/2005/8/layout/list1"/>
    <dgm:cxn modelId="{B39A171E-BB82-4DD8-9945-998FEDFC1749}" type="presParOf" srcId="{C7438001-1993-4D4B-9D40-9C13C57E3C36}" destId="{AE154CA2-413B-4788-AC44-61DFDE480FF9}" srcOrd="1" destOrd="0" presId="urn:microsoft.com/office/officeart/2005/8/layout/list1"/>
    <dgm:cxn modelId="{95576F5D-4912-423F-B8D1-2238AA751526}" type="presParOf" srcId="{BFDCE281-E028-4F9A-AD9E-E298E247DB98}" destId="{8E4430F8-E9D0-4CB2-95F1-2D2E4AF103B8}" srcOrd="1" destOrd="0" presId="urn:microsoft.com/office/officeart/2005/8/layout/list1"/>
    <dgm:cxn modelId="{6A833FD2-897E-4F17-89D3-B3CB1A5BE446}" type="presParOf" srcId="{BFDCE281-E028-4F9A-AD9E-E298E247DB98}" destId="{B0AC6499-F67E-41BB-A9F7-5FB9D4665B44}" srcOrd="2" destOrd="0" presId="urn:microsoft.com/office/officeart/2005/8/layout/list1"/>
    <dgm:cxn modelId="{9955D791-E1FB-4C3B-B613-39D24985644A}" type="presParOf" srcId="{BFDCE281-E028-4F9A-AD9E-E298E247DB98}" destId="{987770BA-2D15-433B-BDE7-E12A051D1D4F}" srcOrd="3" destOrd="0" presId="urn:microsoft.com/office/officeart/2005/8/layout/list1"/>
    <dgm:cxn modelId="{BFCE9652-A972-4A20-8517-A7CEBF3BD4AE}" type="presParOf" srcId="{BFDCE281-E028-4F9A-AD9E-E298E247DB98}" destId="{7F2D7A0E-8DBF-4F2A-A2F5-A76964B10A75}" srcOrd="4" destOrd="0" presId="urn:microsoft.com/office/officeart/2005/8/layout/list1"/>
    <dgm:cxn modelId="{B58B343C-2147-4CE9-9599-EBEEE807BEF0}" type="presParOf" srcId="{7F2D7A0E-8DBF-4F2A-A2F5-A76964B10A75}" destId="{6745FDD7-4744-4A8F-AD7F-B932AEC8DFC8}" srcOrd="0" destOrd="0" presId="urn:microsoft.com/office/officeart/2005/8/layout/list1"/>
    <dgm:cxn modelId="{E7494270-27A5-453C-B174-CAE9301DF99A}" type="presParOf" srcId="{7F2D7A0E-8DBF-4F2A-A2F5-A76964B10A75}" destId="{A7AA0EF6-5CF7-46E5-AD87-2858CD3CADBA}" srcOrd="1" destOrd="0" presId="urn:microsoft.com/office/officeart/2005/8/layout/list1"/>
    <dgm:cxn modelId="{31092095-2633-430B-B28E-D6FF17CA8503}" type="presParOf" srcId="{BFDCE281-E028-4F9A-AD9E-E298E247DB98}" destId="{D15A6364-6CA9-4DEA-A34C-10ADA031750C}" srcOrd="5" destOrd="0" presId="urn:microsoft.com/office/officeart/2005/8/layout/list1"/>
    <dgm:cxn modelId="{4C93A43F-CEA5-4556-BD58-E2430DBA214C}" type="presParOf" srcId="{BFDCE281-E028-4F9A-AD9E-E298E247DB98}" destId="{A792E56A-3861-459E-A4F3-22008C04FA2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E257F8-754E-4230-B0F0-CF5E175AB4A0}">
      <dsp:nvSpPr>
        <dsp:cNvPr id="0" name=""/>
        <dsp:cNvSpPr/>
      </dsp:nvSpPr>
      <dsp:spPr>
        <a:xfrm>
          <a:off x="0" y="0"/>
          <a:ext cx="6337324" cy="11048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just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600" b="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rPr>
            <a:t>         SEPSE</a:t>
          </a:r>
          <a:endParaRPr lang="pt-BR" sz="2100" b="0" kern="1200" dirty="0">
            <a:solidFill>
              <a:schemeClr val="tx1">
                <a:lumMod val="75000"/>
                <a:lumOff val="25000"/>
              </a:schemeClr>
            </a:solidFill>
            <a:latin typeface="+mj-lt"/>
          </a:endParaRPr>
        </a:p>
      </dsp:txBody>
      <dsp:txXfrm>
        <a:off x="1377954" y="0"/>
        <a:ext cx="4959369" cy="1104899"/>
      </dsp:txXfrm>
    </dsp:sp>
    <dsp:sp modelId="{0E941405-20AE-45C1-9CF2-12745F02712D}">
      <dsp:nvSpPr>
        <dsp:cNvPr id="0" name=""/>
        <dsp:cNvSpPr/>
      </dsp:nvSpPr>
      <dsp:spPr>
        <a:xfrm>
          <a:off x="110489" y="110489"/>
          <a:ext cx="1267464" cy="88391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AC6499-F67E-41BB-A9F7-5FB9D4665B44}">
      <dsp:nvSpPr>
        <dsp:cNvPr id="0" name=""/>
        <dsp:cNvSpPr/>
      </dsp:nvSpPr>
      <dsp:spPr>
        <a:xfrm>
          <a:off x="0" y="769974"/>
          <a:ext cx="456016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99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154CA2-413B-4788-AC44-61DFDE480FF9}">
      <dsp:nvSpPr>
        <dsp:cNvPr id="0" name=""/>
        <dsp:cNvSpPr/>
      </dsp:nvSpPr>
      <dsp:spPr>
        <a:xfrm>
          <a:off x="228008" y="386214"/>
          <a:ext cx="3192117" cy="767520"/>
        </a:xfrm>
        <a:prstGeom prst="roundRect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4" tIns="0" rIns="120654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b="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Avanços médicos</a:t>
          </a:r>
          <a:endParaRPr lang="pt-BR" sz="2600" b="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65475" y="423681"/>
        <a:ext cx="3117183" cy="692586"/>
      </dsp:txXfrm>
    </dsp:sp>
    <dsp:sp modelId="{A792E56A-3861-459E-A4F3-22008C04FA22}">
      <dsp:nvSpPr>
        <dsp:cNvPr id="0" name=""/>
        <dsp:cNvSpPr/>
      </dsp:nvSpPr>
      <dsp:spPr>
        <a:xfrm>
          <a:off x="0" y="1949334"/>
          <a:ext cx="456016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99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AA0EF6-5CF7-46E5-AD87-2858CD3CADBA}">
      <dsp:nvSpPr>
        <dsp:cNvPr id="0" name=""/>
        <dsp:cNvSpPr/>
      </dsp:nvSpPr>
      <dsp:spPr>
        <a:xfrm>
          <a:off x="228008" y="1565574"/>
          <a:ext cx="3192117" cy="767520"/>
        </a:xfrm>
        <a:prstGeom prst="roundRect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4" tIns="0" rIns="120654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b="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Perfil dos pacientes*</a:t>
          </a:r>
          <a:endParaRPr lang="pt-BR" sz="2600" b="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65475" y="1603041"/>
        <a:ext cx="3117183" cy="692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0.81332</cdr:x>
      <cdr:y>0.57994</cdr:y>
    </cdr:from>
    <cdr:to>
      <cdr:x>0.92662</cdr:x>
      <cdr:y>0.67479</cdr:y>
    </cdr:to>
    <cdr:sp macro="" textlink="">
      <cdr:nvSpPr>
        <cdr:cNvPr id="2" name="Retângulo de cantos arredondados 1"/>
        <cdr:cNvSpPr/>
      </cdr:nvSpPr>
      <cdr:spPr>
        <a:xfrm xmlns:a="http://schemas.openxmlformats.org/drawingml/2006/main">
          <a:off x="5686219" y="2641634"/>
          <a:ext cx="792088" cy="43204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9999"/>
        </a:solidFill>
        <a:ln xmlns:a="http://schemas.openxmlformats.org/drawingml/2006/main">
          <a:solidFill>
            <a:srgbClr val="006F6C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anchor="ctr"/>
        <a:lstStyle xmlns:a="http://schemas.openxmlformats.org/drawingml/2006/main"/>
        <a:p xmlns:a="http://schemas.openxmlformats.org/drawingml/2006/main">
          <a:pPr algn="ctr"/>
          <a:r>
            <a:rPr lang="pt-BR" sz="1400" b="1" dirty="0" smtClean="0"/>
            <a:t>15,1%</a:t>
          </a:r>
          <a:endParaRPr lang="pt-BR" sz="1400" b="1" dirty="0"/>
        </a:p>
      </cdr:txBody>
    </cdr:sp>
  </cdr:relSizeAnchor>
  <cdr:relSizeAnchor xmlns:cdr="http://schemas.openxmlformats.org/drawingml/2006/chartDrawing">
    <cdr:from>
      <cdr:x>0.76182</cdr:x>
      <cdr:y>0.59575</cdr:y>
    </cdr:from>
    <cdr:to>
      <cdr:x>0.80302</cdr:x>
      <cdr:y>0.65898</cdr:y>
    </cdr:to>
    <cdr:sp macro="" textlink="">
      <cdr:nvSpPr>
        <cdr:cNvPr id="3" name="Seta para cima 2"/>
        <cdr:cNvSpPr/>
      </cdr:nvSpPr>
      <cdr:spPr>
        <a:xfrm xmlns:a="http://schemas.openxmlformats.org/drawingml/2006/main">
          <a:off x="5326179" y="2713642"/>
          <a:ext cx="288032" cy="288032"/>
        </a:xfrm>
        <a:prstGeom xmlns:a="http://schemas.openxmlformats.org/drawingml/2006/main" prst="upArrow">
          <a:avLst/>
        </a:prstGeom>
        <a:solidFill xmlns:a="http://schemas.openxmlformats.org/drawingml/2006/main">
          <a:srgbClr val="009999"/>
        </a:solidFill>
        <a:ln xmlns:a="http://schemas.openxmlformats.org/drawingml/2006/main">
          <a:solidFill>
            <a:srgbClr val="006F6C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pt-BR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AB259-F51D-40D4-AB23-7B4C09998800}" type="datetimeFigureOut">
              <a:rPr lang="pt-BR" smtClean="0"/>
              <a:t>21/11/2014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6965B-D1DE-4BE7-9AFB-E3E00F701B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6595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sepse é uma doença infecciosa de etiologia variada, determinando respostas inflamatórias e metabólicas.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6965B-D1DE-4BE7-9AFB-E3E00F701B05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4637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aumento na incidência de morbimortalidade e infecções hospitalares relacionadas à sepse nas últimas décadas está diretamente relacionado aos avanços médicos, bem como ao perfil dos pacientes atendidos </a:t>
            </a:r>
          </a:p>
          <a:p>
            <a:endParaRPr lang="pt-B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*(gravidade clínica, procedimentos invasivos, colonização por micro organismos resistentes (Carvalho, 2003). </a:t>
            </a:r>
          </a:p>
          <a:p>
            <a:endParaRPr lang="pt-B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Essa condição é de grande relevância para o sistema de saúde, tanto do ponto de vista econômico como social (Martin, 2003)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6965B-D1DE-4BE7-9AFB-E3E00F701B05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0694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Taxa de variação</a:t>
            </a:r>
            <a:r>
              <a:rPr lang="pt-BR" baseline="0" dirty="0" smtClean="0"/>
              <a:t> de 15,1% (aumento entre 2009-2013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6965B-D1DE-4BE7-9AFB-E3E00F701B05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0946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674F-C36C-4F20-923F-6108BED3199D}" type="datetimeFigureOut">
              <a:rPr lang="pt-BR" smtClean="0"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068-A105-459F-9826-22E0A8377A04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Picture 2" descr="C:\Users\Fernanda\Desktop\vuris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360" y="18247"/>
            <a:ext cx="3222084" cy="218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785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674F-C36C-4F20-923F-6108BED3199D}" type="datetimeFigureOut">
              <a:rPr lang="pt-BR" smtClean="0"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068-A105-459F-9826-22E0A8377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0164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674F-C36C-4F20-923F-6108BED3199D}" type="datetimeFigureOut">
              <a:rPr lang="pt-BR" smtClean="0"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068-A105-459F-9826-22E0A8377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8152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674F-C36C-4F20-923F-6108BED3199D}" type="datetimeFigureOut">
              <a:rPr lang="pt-BR" smtClean="0"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068-A105-459F-9826-22E0A8377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6268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674F-C36C-4F20-923F-6108BED3199D}" type="datetimeFigureOut">
              <a:rPr lang="pt-BR" smtClean="0"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068-A105-459F-9826-22E0A8377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1007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674F-C36C-4F20-923F-6108BED3199D}" type="datetimeFigureOut">
              <a:rPr lang="pt-BR" smtClean="0"/>
              <a:t>21/11/2014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068-A105-459F-9826-22E0A8377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7478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674F-C36C-4F20-923F-6108BED3199D}" type="datetimeFigureOut">
              <a:rPr lang="pt-BR" smtClean="0"/>
              <a:t>21/11/2014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068-A105-459F-9826-22E0A8377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3619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674F-C36C-4F20-923F-6108BED3199D}" type="datetimeFigureOut">
              <a:rPr lang="pt-BR" smtClean="0"/>
              <a:t>21/11/2014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068-A105-459F-9826-22E0A8377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5328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674F-C36C-4F20-923F-6108BED3199D}" type="datetimeFigureOut">
              <a:rPr lang="pt-BR" smtClean="0"/>
              <a:t>21/11/2014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068-A105-459F-9826-22E0A8377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2020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674F-C36C-4F20-923F-6108BED3199D}" type="datetimeFigureOut">
              <a:rPr lang="pt-BR" smtClean="0"/>
              <a:t>21/11/2014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068-A105-459F-9826-22E0A8377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0167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8674F-C36C-4F20-923F-6108BED3199D}" type="datetimeFigureOut">
              <a:rPr lang="pt-BR" smtClean="0"/>
              <a:t>21/11/2014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068-A105-459F-9826-22E0A8377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8857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8674F-C36C-4F20-923F-6108BED3199D}" type="datetimeFigureOut">
              <a:rPr lang="pt-BR" smtClean="0"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AA068-A105-459F-9826-22E0A8377A0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569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2996952"/>
            <a:ext cx="8208912" cy="1440160"/>
          </a:xfrm>
          <a:gradFill>
            <a:gsLst>
              <a:gs pos="0">
                <a:schemeClr val="accent1">
                  <a:tint val="66000"/>
                  <a:satMod val="160000"/>
                  <a:alpha val="73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anchor="ctr">
            <a:noAutofit/>
          </a:bodyPr>
          <a:lstStyle/>
          <a:p>
            <a:pPr algn="ctr"/>
            <a:r>
              <a:rPr lang="pt-B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Evolução temporal de morbidade hospitalar por septicemia no Paraná</a:t>
            </a:r>
            <a:endParaRPr lang="pt-BR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716016" y="5229200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  <a:cs typeface="Arial" panose="020B0604020202020204" pitchFamily="34" charset="0"/>
              </a:rPr>
              <a:t>Évelin</a:t>
            </a:r>
            <a:r>
              <a:rPr lang="pt-B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  <a:cs typeface="Arial" panose="020B0604020202020204" pitchFamily="34" charset="0"/>
              </a:rPr>
              <a:t> Mayara de O. Silva</a:t>
            </a:r>
          </a:p>
          <a:p>
            <a:r>
              <a:rPr lang="pt-B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  <a:cs typeface="Arial" panose="020B0604020202020204" pitchFamily="34" charset="0"/>
              </a:rPr>
              <a:t>Fernanda </a:t>
            </a:r>
            <a:r>
              <a:rPr lang="pt-BR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  <a:cs typeface="Arial" panose="020B0604020202020204" pitchFamily="34" charset="0"/>
              </a:rPr>
              <a:t>Shizue</a:t>
            </a:r>
            <a:r>
              <a:rPr lang="pt-B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itchFamily="18" charset="0"/>
                <a:cs typeface="Arial" panose="020B0604020202020204" pitchFamily="34" charset="0"/>
              </a:rPr>
              <a:t> Nishida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2050" name="Picture 2" descr="C:\Users\Fernanda\Downloads\FAP -IAPcopy (1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9" t="22222" r="8221" b="24667"/>
          <a:stretch/>
        </p:blipFill>
        <p:spPr bwMode="auto">
          <a:xfrm>
            <a:off x="179512" y="188640"/>
            <a:ext cx="1304622" cy="82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62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143000"/>
          </a:xfrm>
        </p:spPr>
        <p:txBody>
          <a:bodyPr/>
          <a:lstStyle/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Resultados</a:t>
            </a:r>
            <a:endParaRPr lang="pt-B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2276872"/>
            <a:ext cx="7488832" cy="4104456"/>
          </a:xfrm>
        </p:spPr>
        <p:txBody>
          <a:bodyPr>
            <a:noAutofit/>
          </a:bodyPr>
          <a:lstStyle/>
          <a:p>
            <a:pPr algn="just"/>
            <a:r>
              <a:rPr lang="pt-BR" sz="2800" dirty="0" smtClean="0"/>
              <a:t>Do </a:t>
            </a:r>
            <a:r>
              <a:rPr lang="pt-BR" sz="2800" dirty="0"/>
              <a:t>total, 65,1% são da cor/raça branca, seguido de 23,9% não informados. O sexo masculino foi o mais acometido com 52,4%. </a:t>
            </a:r>
            <a:endParaRPr lang="pt-BR" sz="2800" dirty="0" smtClean="0"/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A </a:t>
            </a:r>
            <a:r>
              <a:rPr lang="pt-BR" sz="2800" dirty="0"/>
              <a:t>faixa etária mais acometida foi entre 20-29 anos com 15,6%, seguida da faixa entre 50-59 anos com 11,8%.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77" t="26250" r="20132" b="40625"/>
          <a:stretch/>
        </p:blipFill>
        <p:spPr bwMode="auto">
          <a:xfrm>
            <a:off x="6694724" y="5445225"/>
            <a:ext cx="1921119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095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Conclusões</a:t>
            </a:r>
            <a:endParaRPr lang="pt-B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7776864" cy="4320480"/>
          </a:xfrm>
        </p:spPr>
        <p:txBody>
          <a:bodyPr>
            <a:noAutofit/>
          </a:bodyPr>
          <a:lstStyle/>
          <a:p>
            <a:pPr algn="just"/>
            <a:r>
              <a:rPr lang="pt-BR" sz="2800" dirty="0" smtClean="0"/>
              <a:t>O </a:t>
            </a:r>
            <a:r>
              <a:rPr lang="pt-BR" sz="2800" dirty="0"/>
              <a:t>crescimento dos casos de sepses remete à importância de medidas para controle desse problema</a:t>
            </a:r>
            <a:r>
              <a:rPr lang="pt-BR" sz="2800" dirty="0" smtClean="0"/>
              <a:t>.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O </a:t>
            </a:r>
            <a:r>
              <a:rPr lang="pt-BR" sz="2800" dirty="0"/>
              <a:t>aumento </a:t>
            </a:r>
            <a:r>
              <a:rPr lang="pt-BR" sz="2800" dirty="0" smtClean="0"/>
              <a:t>das </a:t>
            </a:r>
            <a:r>
              <a:rPr lang="pt-BR" sz="2800" dirty="0"/>
              <a:t>notificações pode se relacionar também ao aprimoramento do SIA-SUS quanto a sua completude de </a:t>
            </a:r>
            <a:r>
              <a:rPr lang="pt-BR" sz="2800" dirty="0" smtClean="0"/>
              <a:t>preenchimento.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Dentre </a:t>
            </a:r>
            <a:r>
              <a:rPr lang="pt-BR" sz="2800" dirty="0"/>
              <a:t>as possíveis causas da sepse </a:t>
            </a:r>
            <a:r>
              <a:rPr lang="pt-BR" sz="2800" dirty="0" smtClean="0"/>
              <a:t>estão </a:t>
            </a:r>
            <a:r>
              <a:rPr lang="pt-BR" sz="2800" dirty="0"/>
              <a:t>as infecções hospitalares. </a:t>
            </a:r>
            <a:endParaRPr lang="pt-BR" sz="2800" dirty="0" smtClean="0"/>
          </a:p>
          <a:p>
            <a:pPr marL="68580" indent="0" algn="just">
              <a:buNone/>
            </a:pPr>
            <a:endParaRPr lang="pt-BR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77" t="26250" r="20132" b="40625"/>
          <a:stretch/>
        </p:blipFill>
        <p:spPr bwMode="auto">
          <a:xfrm>
            <a:off x="6921240" y="5564089"/>
            <a:ext cx="1694603" cy="889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370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143000"/>
          </a:xfrm>
        </p:spPr>
        <p:txBody>
          <a:bodyPr/>
          <a:lstStyle/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Conclusões</a:t>
            </a:r>
            <a:endParaRPr lang="pt-B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5" y="1619672"/>
            <a:ext cx="7860268" cy="4545632"/>
          </a:xfrm>
        </p:spPr>
        <p:txBody>
          <a:bodyPr>
            <a:noAutofit/>
          </a:bodyPr>
          <a:lstStyle/>
          <a:p>
            <a:pPr algn="just"/>
            <a:r>
              <a:rPr lang="pt-BR" sz="2800" dirty="0" smtClean="0"/>
              <a:t>O </a:t>
            </a:r>
            <a:r>
              <a:rPr lang="pt-BR" sz="2800" dirty="0"/>
              <a:t>controle das infecções hospitalares é inerente ao processo de </a:t>
            </a:r>
            <a:r>
              <a:rPr lang="pt-BR" sz="2800" dirty="0" smtClean="0"/>
              <a:t>cuidar.</a:t>
            </a:r>
          </a:p>
          <a:p>
            <a:pPr algn="just"/>
            <a:endParaRPr lang="pt-BR" sz="2800" dirty="0"/>
          </a:p>
          <a:p>
            <a:pPr algn="just"/>
            <a:r>
              <a:rPr lang="pt-BR" sz="2800" dirty="0" smtClean="0"/>
              <a:t>O </a:t>
            </a:r>
            <a:r>
              <a:rPr lang="pt-BR" sz="2800" dirty="0"/>
              <a:t>fato de existir infecções evitáveis, que eventualmente culminam em septicemia, exige da equipe de saúde e das instituições, responsabilidade no sentido de prover os serviços e os profissionais de condições de </a:t>
            </a:r>
            <a:r>
              <a:rPr lang="pt-BR" sz="2800" dirty="0" smtClean="0"/>
              <a:t>prevenção.</a:t>
            </a:r>
            <a:endParaRPr lang="pt-BR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77" t="26250" r="20132" b="40625"/>
          <a:stretch/>
        </p:blipFill>
        <p:spPr bwMode="auto">
          <a:xfrm>
            <a:off x="6660232" y="5427125"/>
            <a:ext cx="1955611" cy="102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754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1143000"/>
          </a:xfrm>
        </p:spPr>
        <p:txBody>
          <a:bodyPr/>
          <a:lstStyle/>
          <a:p>
            <a:r>
              <a:rPr lang="pt-BR" b="1" dirty="0" smtClean="0"/>
              <a:t>Referências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43492" y="2060848"/>
            <a:ext cx="6777317" cy="350897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just">
              <a:buNone/>
            </a:pP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Martin GS, </a:t>
            </a:r>
            <a:r>
              <a:rPr lang="pt-B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Mannino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DM, Eaton S, Moss M. </a:t>
            </a: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pt-BR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epidemiology</a:t>
            </a: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sepsis</a:t>
            </a: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pt-BR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United </a:t>
            </a:r>
            <a:r>
              <a:rPr lang="pt-BR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States</a:t>
            </a: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from</a:t>
            </a: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1979 </a:t>
            </a:r>
            <a:r>
              <a:rPr lang="pt-BR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through</a:t>
            </a: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2000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N </a:t>
            </a:r>
            <a:r>
              <a:rPr lang="pt-B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Eng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J </a:t>
            </a:r>
            <a:r>
              <a:rPr lang="pt-B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Med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V.348, P. 1546-54. 2003</a:t>
            </a: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just">
              <a:buNone/>
            </a:pP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Carvalho, Paulo R.A.; </a:t>
            </a:r>
            <a:r>
              <a:rPr lang="pt-B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Trotta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Eliana de A. </a:t>
            </a: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Avanços no diagnóstico e tratamento da sepse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J. </a:t>
            </a:r>
            <a:r>
              <a:rPr lang="pt-B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Pediatr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(Rio J.),  Porto Alegre ,  v. 79, supl. 2, Nov.  2003</a:t>
            </a: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just">
              <a:buNone/>
            </a:pP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Moura, Maria Eliete Batista et al. </a:t>
            </a: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Infecção hospitalar: estudo de prevalência em um hospital público de ensino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Rev. bras. </a:t>
            </a:r>
            <a:r>
              <a:rPr lang="pt-B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enferm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., Brasília , v.60, n.4, </a:t>
            </a:r>
            <a:r>
              <a:rPr lang="pt-B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Aug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 2007</a:t>
            </a:r>
          </a:p>
          <a:p>
            <a:pPr marL="0" indent="0" algn="just">
              <a:buNone/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82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600" y="352227"/>
            <a:ext cx="7024744" cy="1143000"/>
          </a:xfrm>
        </p:spPr>
        <p:txBody>
          <a:bodyPr/>
          <a:lstStyle/>
          <a:p>
            <a:r>
              <a:rPr lang="pt-BR" b="1" dirty="0" smtClean="0"/>
              <a:t>Introdução</a:t>
            </a:r>
            <a:endParaRPr lang="pt-BR" b="1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5263057"/>
              </p:ext>
            </p:extLst>
          </p:nvPr>
        </p:nvGraphicFramePr>
        <p:xfrm>
          <a:off x="1259012" y="1964061"/>
          <a:ext cx="6337324" cy="1104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Seta para baixo 6"/>
          <p:cNvSpPr/>
          <p:nvPr/>
        </p:nvSpPr>
        <p:spPr>
          <a:xfrm>
            <a:off x="4123932" y="3227675"/>
            <a:ext cx="720080" cy="720080"/>
          </a:xfrm>
          <a:prstGeom prst="downArrow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de cantos arredondados 7"/>
          <p:cNvSpPr/>
          <p:nvPr/>
        </p:nvSpPr>
        <p:spPr>
          <a:xfrm>
            <a:off x="1368108" y="4059771"/>
            <a:ext cx="5976664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Condição infecciosa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 etiologia 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variada que determina respostas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inflamatórias e metabólicas</a:t>
            </a:r>
          </a:p>
        </p:txBody>
      </p:sp>
      <p:sp>
        <p:nvSpPr>
          <p:cNvPr id="9" name="Retângulo 8"/>
          <p:cNvSpPr/>
          <p:nvPr/>
        </p:nvSpPr>
        <p:spPr>
          <a:xfrm>
            <a:off x="3275856" y="6084004"/>
            <a:ext cx="2161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solidFill>
                  <a:srgbClr val="009999"/>
                </a:solidFill>
              </a:rPr>
              <a:t>(Carvalho, 2003</a:t>
            </a:r>
            <a:r>
              <a:rPr lang="pt-BR" dirty="0" smtClean="0">
                <a:solidFill>
                  <a:srgbClr val="009999"/>
                </a:solidFill>
              </a:rPr>
              <a:t>)</a:t>
            </a:r>
            <a:r>
              <a:rPr lang="pt-BR" dirty="0" smtClean="0"/>
              <a:t> </a:t>
            </a:r>
            <a:endParaRPr lang="pt-BR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77" t="26250" r="20132" b="40625"/>
          <a:stretch/>
        </p:blipFill>
        <p:spPr bwMode="auto">
          <a:xfrm>
            <a:off x="7149042" y="5824046"/>
            <a:ext cx="1694603" cy="889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903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/>
          <p:cNvSpPr/>
          <p:nvPr/>
        </p:nvSpPr>
        <p:spPr>
          <a:xfrm>
            <a:off x="1379984" y="5657712"/>
            <a:ext cx="4560168" cy="579600"/>
          </a:xfrm>
          <a:prstGeom prst="rect">
            <a:avLst/>
          </a:prstGeom>
          <a:ln>
            <a:solidFill>
              <a:srgbClr val="009999"/>
            </a:solidFill>
          </a:ln>
        </p:spPr>
        <p:style>
          <a:lnRef idx="2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Retângulo 11"/>
          <p:cNvSpPr/>
          <p:nvPr/>
        </p:nvSpPr>
        <p:spPr>
          <a:xfrm>
            <a:off x="1901930" y="1862322"/>
            <a:ext cx="6556746" cy="1261148"/>
          </a:xfrm>
          <a:prstGeom prst="rect">
            <a:avLst/>
          </a:prstGeom>
          <a:ln>
            <a:solidFill>
              <a:srgbClr val="009999"/>
            </a:solidFill>
          </a:ln>
        </p:spPr>
        <p:style>
          <a:lnRef idx="2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024744" cy="1143000"/>
          </a:xfrm>
        </p:spPr>
        <p:txBody>
          <a:bodyPr/>
          <a:lstStyle/>
          <a:p>
            <a:r>
              <a:rPr lang="pt-BR" b="1" dirty="0" smtClean="0"/>
              <a:t>Introdução</a:t>
            </a:r>
            <a:endParaRPr lang="pt-BR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77" t="26250" r="20132" b="40625"/>
          <a:stretch/>
        </p:blipFill>
        <p:spPr bwMode="auto">
          <a:xfrm>
            <a:off x="6921240" y="5420073"/>
            <a:ext cx="1694603" cy="889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eta para cima 3"/>
          <p:cNvSpPr/>
          <p:nvPr/>
        </p:nvSpPr>
        <p:spPr>
          <a:xfrm>
            <a:off x="827584" y="1460001"/>
            <a:ext cx="792088" cy="1044116"/>
          </a:xfrm>
          <a:prstGeom prst="upArrow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9999"/>
              </a:solidFill>
            </a:endParaRPr>
          </a:p>
        </p:txBody>
      </p:sp>
      <p:sp>
        <p:nvSpPr>
          <p:cNvPr id="5" name="Retângulo de cantos arredondados 4"/>
          <p:cNvSpPr/>
          <p:nvPr/>
        </p:nvSpPr>
        <p:spPr>
          <a:xfrm>
            <a:off x="2118738" y="1412776"/>
            <a:ext cx="5255800" cy="136815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 </a:t>
            </a:r>
            <a:r>
              <a:rPr lang="pt-BR" sz="2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incidência de morbimortalidade e infecções </a:t>
            </a:r>
            <a:r>
              <a:rPr lang="pt-BR" sz="2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hospitalares relacionadas à sepse se relaciona diretamente aos: </a:t>
            </a:r>
            <a:endParaRPr lang="pt-BR" sz="2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Seta em curva para a esquerda 5"/>
          <p:cNvSpPr/>
          <p:nvPr/>
        </p:nvSpPr>
        <p:spPr>
          <a:xfrm>
            <a:off x="7626566" y="2254228"/>
            <a:ext cx="792088" cy="1440160"/>
          </a:xfrm>
          <a:prstGeom prst="curvedLeftArrow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56206217"/>
              </p:ext>
            </p:extLst>
          </p:nvPr>
        </p:nvGraphicFramePr>
        <p:xfrm>
          <a:off x="2964160" y="2852936"/>
          <a:ext cx="4560168" cy="2990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3" name="Retângulo 12"/>
          <p:cNvSpPr/>
          <p:nvPr/>
        </p:nvSpPr>
        <p:spPr>
          <a:xfrm>
            <a:off x="5436096" y="6186790"/>
            <a:ext cx="21611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>
                <a:solidFill>
                  <a:srgbClr val="009999"/>
                </a:solidFill>
              </a:rPr>
              <a:t>(Carvalho, 2003</a:t>
            </a:r>
            <a:r>
              <a:rPr lang="pt-BR" sz="1600" dirty="0" smtClean="0">
                <a:solidFill>
                  <a:srgbClr val="009999"/>
                </a:solidFill>
              </a:rPr>
              <a:t>)</a:t>
            </a:r>
            <a:r>
              <a:rPr lang="pt-BR" sz="1600" dirty="0" smtClean="0"/>
              <a:t> </a:t>
            </a:r>
            <a:endParaRPr lang="pt-BR" sz="1600" dirty="0"/>
          </a:p>
        </p:txBody>
      </p:sp>
      <p:sp>
        <p:nvSpPr>
          <p:cNvPr id="14" name="Seta em curva para a direita 13"/>
          <p:cNvSpPr/>
          <p:nvPr/>
        </p:nvSpPr>
        <p:spPr>
          <a:xfrm>
            <a:off x="971600" y="4725144"/>
            <a:ext cx="648072" cy="1102764"/>
          </a:xfrm>
          <a:prstGeom prst="curvedRightArrow">
            <a:avLst/>
          </a:prstGeom>
          <a:solidFill>
            <a:srgbClr val="009999"/>
          </a:solidFill>
          <a:ln>
            <a:solidFill>
              <a:srgbClr val="006F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1619672" y="5420073"/>
            <a:ext cx="3560631" cy="678960"/>
            <a:chOff x="228008" y="1557473"/>
            <a:chExt cx="3192117" cy="678960"/>
          </a:xfrm>
        </p:grpSpPr>
        <p:sp>
          <p:nvSpPr>
            <p:cNvPr id="17" name="Retângulo de cantos arredondados 16"/>
            <p:cNvSpPr/>
            <p:nvPr/>
          </p:nvSpPr>
          <p:spPr>
            <a:xfrm>
              <a:off x="228008" y="1557473"/>
              <a:ext cx="3192117" cy="67896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tângulo 17"/>
            <p:cNvSpPr/>
            <p:nvPr/>
          </p:nvSpPr>
          <p:spPr>
            <a:xfrm>
              <a:off x="261152" y="1590617"/>
              <a:ext cx="3125829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0654" tIns="0" rIns="120654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300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Relevância econômica e social</a:t>
              </a:r>
              <a:endParaRPr lang="pt-BR" sz="2300" kern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649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143000"/>
          </a:xfrm>
        </p:spPr>
        <p:txBody>
          <a:bodyPr/>
          <a:lstStyle/>
          <a:p>
            <a:r>
              <a:rPr lang="pt-BR" b="1" dirty="0" smtClean="0"/>
              <a:t>Objetivo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2440303"/>
            <a:ext cx="7488832" cy="3508977"/>
          </a:xfrm>
        </p:spPr>
        <p:txBody>
          <a:bodyPr>
            <a:normAutofit/>
          </a:bodyPr>
          <a:lstStyle/>
          <a:p>
            <a:pPr algn="just"/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Verificar a evolução dos casos de septicemia e caracterizar suas ocorrências no Paraná nas internações do SUS entre 2009-2013.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77" t="26250" r="20132" b="40625"/>
          <a:stretch/>
        </p:blipFill>
        <p:spPr bwMode="auto">
          <a:xfrm>
            <a:off x="6008610" y="5085185"/>
            <a:ext cx="2607233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994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143000"/>
          </a:xfrm>
        </p:spPr>
        <p:txBody>
          <a:bodyPr/>
          <a:lstStyle/>
          <a:p>
            <a:r>
              <a:rPr lang="pt-BR" b="1" dirty="0" smtClean="0"/>
              <a:t>Método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844825"/>
            <a:ext cx="7488832" cy="4104456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pt-BR" sz="2800" b="1" dirty="0" smtClean="0">
                <a:solidFill>
                  <a:srgbClr val="006F6C"/>
                </a:solidFill>
              </a:rPr>
              <a:t>Delineamento</a:t>
            </a:r>
          </a:p>
          <a:p>
            <a:pPr algn="just"/>
            <a:r>
              <a:rPr lang="pt-BR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Estudo </a:t>
            </a:r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descritivo exploratório de abordagem </a:t>
            </a:r>
            <a:r>
              <a:rPr lang="pt-BR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quantitativa.</a:t>
            </a:r>
          </a:p>
          <a:p>
            <a:pPr marL="68580" indent="0" algn="just">
              <a:buNone/>
            </a:pPr>
            <a:endParaRPr lang="pt-BR" sz="2800" b="1" dirty="0" smtClean="0">
              <a:solidFill>
                <a:srgbClr val="006F6C"/>
              </a:solidFill>
            </a:endParaRPr>
          </a:p>
          <a:p>
            <a:pPr marL="68580" indent="0" algn="just">
              <a:buNone/>
            </a:pPr>
            <a:r>
              <a:rPr lang="pt-BR" sz="2800" b="1" dirty="0" smtClean="0">
                <a:solidFill>
                  <a:srgbClr val="006F6C"/>
                </a:solidFill>
              </a:rPr>
              <a:t>População de estudo</a:t>
            </a:r>
          </a:p>
          <a:p>
            <a:pPr algn="just"/>
            <a:r>
              <a:rPr lang="pt-BR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Todos </a:t>
            </a:r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os casos de morbidade por septicemia nas internações do SUS entre 2009-2013 no estado do </a:t>
            </a:r>
            <a:r>
              <a:rPr lang="pt-BR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Paraná.</a:t>
            </a:r>
          </a:p>
          <a:p>
            <a:pPr algn="just"/>
            <a:endParaRPr lang="pt-BR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77" t="26250" r="20132" b="40625"/>
          <a:stretch/>
        </p:blipFill>
        <p:spPr bwMode="auto">
          <a:xfrm>
            <a:off x="6921240" y="5564089"/>
            <a:ext cx="1694603" cy="889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576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600" y="193205"/>
            <a:ext cx="7024744" cy="1143000"/>
          </a:xfrm>
        </p:spPr>
        <p:txBody>
          <a:bodyPr/>
          <a:lstStyle/>
          <a:p>
            <a:r>
              <a:rPr lang="pt-BR" b="1" dirty="0" smtClean="0"/>
              <a:t>Método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268761"/>
            <a:ext cx="7920880" cy="4680520"/>
          </a:xfrm>
        </p:spPr>
        <p:txBody>
          <a:bodyPr>
            <a:normAutofit fontScale="92500" lnSpcReduction="10000"/>
          </a:bodyPr>
          <a:lstStyle/>
          <a:p>
            <a:pPr algn="just"/>
            <a:endParaRPr lang="pt-BR" dirty="0" smtClean="0"/>
          </a:p>
          <a:p>
            <a:pPr marL="68580" indent="0" algn="just">
              <a:buNone/>
            </a:pPr>
            <a:r>
              <a:rPr lang="pt-BR" sz="3000" b="1" dirty="0" smtClean="0">
                <a:solidFill>
                  <a:srgbClr val="006F6C"/>
                </a:solidFill>
              </a:rPr>
              <a:t>Coleta de dados</a:t>
            </a:r>
            <a:endParaRPr lang="pt-BR" sz="3000" b="1" dirty="0">
              <a:solidFill>
                <a:srgbClr val="006F6C"/>
              </a:solidFill>
            </a:endParaRPr>
          </a:p>
          <a:p>
            <a:pPr algn="just"/>
            <a:r>
              <a:rPr lang="pt-BR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Os </a:t>
            </a:r>
            <a:r>
              <a:rPr lang="pt-BR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dados foram obtidos através do </a:t>
            </a:r>
            <a:r>
              <a:rPr lang="pt-BR" sz="3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Datasus</a:t>
            </a:r>
            <a:r>
              <a:rPr lang="pt-BR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pelo Sistema de Informações Hospitalares do SUS (SIH/SUS). </a:t>
            </a:r>
            <a:endParaRPr lang="pt-BR" sz="3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pt-BR" sz="3000" dirty="0" smtClean="0"/>
          </a:p>
          <a:p>
            <a:pPr marL="68580" indent="0" algn="just">
              <a:buNone/>
            </a:pPr>
            <a:r>
              <a:rPr lang="pt-BR" sz="3000" b="1" dirty="0" smtClean="0">
                <a:solidFill>
                  <a:srgbClr val="006F6C"/>
                </a:solidFill>
              </a:rPr>
              <a:t>Aspectos éticos</a:t>
            </a:r>
            <a:endParaRPr lang="pt-BR" sz="3000" b="1" dirty="0">
              <a:solidFill>
                <a:srgbClr val="006F6C"/>
              </a:solidFill>
            </a:endParaRPr>
          </a:p>
          <a:p>
            <a:pPr algn="just"/>
            <a:r>
              <a:rPr lang="pt-BR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Por </a:t>
            </a:r>
            <a:r>
              <a:rPr lang="pt-BR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tratar-se de informações de domínio público dispensou-se a submissão do presente trabalho à Plataforma Brasil. Os aspectos éticos foram respeitados de acordo com a Resolução 196/96 do Conselho Nacional de Saúde. </a:t>
            </a:r>
            <a:endParaRPr lang="pt-BR" sz="3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77" t="26250" r="20132" b="40625"/>
          <a:stretch/>
        </p:blipFill>
        <p:spPr bwMode="auto">
          <a:xfrm>
            <a:off x="6588224" y="5564089"/>
            <a:ext cx="2027619" cy="106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181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143000"/>
          </a:xfrm>
        </p:spPr>
        <p:txBody>
          <a:bodyPr/>
          <a:lstStyle/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Resultados</a:t>
            </a:r>
            <a:endParaRPr lang="pt-B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844825"/>
            <a:ext cx="7488832" cy="4104456"/>
          </a:xfrm>
        </p:spPr>
        <p:txBody>
          <a:bodyPr>
            <a:normAutofit/>
          </a:bodyPr>
          <a:lstStyle/>
          <a:p>
            <a:pPr algn="just"/>
            <a:endParaRPr lang="pt-B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Dentre 2009-2013 ocorreram 27026 casos de </a:t>
            </a:r>
            <a:r>
              <a:rPr lang="pt-BR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septicemia no Paraná</a:t>
            </a:r>
          </a:p>
          <a:p>
            <a:pPr algn="just"/>
            <a:endParaRPr lang="pt-BR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pt-BR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Observa-se </a:t>
            </a:r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que no período analisado a morbidade por septicemia apresentou incremento </a:t>
            </a:r>
            <a:r>
              <a:rPr lang="pt-BR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percentual ao longo dos anos.</a:t>
            </a:r>
          </a:p>
          <a:p>
            <a:pPr algn="just"/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77" t="26250" r="20132" b="40625"/>
          <a:stretch/>
        </p:blipFill>
        <p:spPr bwMode="auto">
          <a:xfrm>
            <a:off x="6732240" y="5373217"/>
            <a:ext cx="2195565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99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77" t="26250" r="20132" b="40625"/>
          <a:stretch/>
        </p:blipFill>
        <p:spPr bwMode="auto">
          <a:xfrm>
            <a:off x="6921240" y="5564089"/>
            <a:ext cx="1694603" cy="889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upo 9"/>
          <p:cNvGrpSpPr/>
          <p:nvPr/>
        </p:nvGrpSpPr>
        <p:grpSpPr>
          <a:xfrm>
            <a:off x="467544" y="404664"/>
            <a:ext cx="8148299" cy="6048672"/>
            <a:chOff x="1907704" y="1628800"/>
            <a:chExt cx="5328592" cy="3693319"/>
          </a:xfrm>
        </p:grpSpPr>
        <p:sp>
          <p:nvSpPr>
            <p:cNvPr id="9" name="CaixaDeTexto 8"/>
            <p:cNvSpPr txBox="1"/>
            <p:nvPr/>
          </p:nvSpPr>
          <p:spPr>
            <a:xfrm>
              <a:off x="1907704" y="1628800"/>
              <a:ext cx="5328592" cy="3693319"/>
            </a:xfrm>
            <a:prstGeom prst="rect">
              <a:avLst/>
            </a:prstGeom>
            <a:gradFill flip="none" rotWithShape="1">
              <a:gsLst>
                <a:gs pos="0">
                  <a:srgbClr val="009999">
                    <a:tint val="66000"/>
                    <a:satMod val="160000"/>
                  </a:srgbClr>
                </a:gs>
                <a:gs pos="50000">
                  <a:srgbClr val="009999">
                    <a:tint val="44500"/>
                    <a:satMod val="160000"/>
                  </a:srgbClr>
                </a:gs>
                <a:gs pos="100000">
                  <a:srgbClr val="009999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</p:spPr>
          <p:txBody>
            <a:bodyPr wrap="square" rtlCol="0">
              <a:spAutoFit/>
            </a:bodyPr>
            <a:lstStyle/>
            <a:p>
              <a:endParaRPr lang="pt-BR" dirty="0" smtClean="0"/>
            </a:p>
            <a:p>
              <a:endParaRPr lang="pt-BR" dirty="0"/>
            </a:p>
            <a:p>
              <a:endParaRPr lang="pt-BR" dirty="0" smtClean="0"/>
            </a:p>
            <a:p>
              <a:endParaRPr lang="pt-BR" dirty="0"/>
            </a:p>
            <a:p>
              <a:endParaRPr lang="pt-BR" dirty="0" smtClean="0"/>
            </a:p>
            <a:p>
              <a:endParaRPr lang="pt-BR" dirty="0"/>
            </a:p>
            <a:p>
              <a:endParaRPr lang="pt-BR" dirty="0" smtClean="0"/>
            </a:p>
            <a:p>
              <a:endParaRPr lang="pt-BR" dirty="0"/>
            </a:p>
            <a:p>
              <a:endParaRPr lang="pt-BR" dirty="0" smtClean="0"/>
            </a:p>
            <a:p>
              <a:endParaRPr lang="pt-BR" dirty="0"/>
            </a:p>
            <a:p>
              <a:endParaRPr lang="pt-BR" dirty="0" smtClean="0"/>
            </a:p>
            <a:p>
              <a:endParaRPr lang="pt-BR" dirty="0"/>
            </a:p>
            <a:p>
              <a:endParaRPr lang="pt-BR" dirty="0"/>
            </a:p>
          </p:txBody>
        </p:sp>
        <p:graphicFrame>
          <p:nvGraphicFramePr>
            <p:cNvPr id="13" name="Gráfico 1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40749226"/>
                </p:ext>
              </p:extLst>
            </p:nvPr>
          </p:nvGraphicFramePr>
          <p:xfrm>
            <a:off x="2286000" y="2038350"/>
            <a:ext cx="4572000" cy="27813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043616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143000"/>
          </a:xfrm>
        </p:spPr>
        <p:txBody>
          <a:bodyPr/>
          <a:lstStyle/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Resultados</a:t>
            </a:r>
            <a:endParaRPr lang="pt-B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844825"/>
            <a:ext cx="7488832" cy="4104456"/>
          </a:xfrm>
        </p:spPr>
        <p:txBody>
          <a:bodyPr>
            <a:noAutofit/>
          </a:bodyPr>
          <a:lstStyle/>
          <a:p>
            <a:pPr algn="just"/>
            <a:r>
              <a:rPr lang="pt-BR" sz="2800" dirty="0" smtClean="0"/>
              <a:t>Tempo </a:t>
            </a:r>
            <a:r>
              <a:rPr lang="pt-BR" sz="2800" dirty="0"/>
              <a:t>médio de internação foi de 9 </a:t>
            </a:r>
            <a:r>
              <a:rPr lang="pt-BR" sz="2800" dirty="0" smtClean="0"/>
              <a:t>dias.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O </a:t>
            </a:r>
            <a:r>
              <a:rPr lang="pt-BR" sz="2800" dirty="0"/>
              <a:t>número de </a:t>
            </a:r>
            <a:r>
              <a:rPr lang="pt-BR" sz="2800" u="sng" dirty="0"/>
              <a:t>óbitos</a:t>
            </a:r>
            <a:r>
              <a:rPr lang="pt-BR" sz="2800" dirty="0"/>
              <a:t> foi menor em 2009 com 1688 casos e maior em 2013 com 2359 indivíduos, esses dados refletem o </a:t>
            </a:r>
            <a:r>
              <a:rPr lang="pt-BR" sz="2800" b="1" dirty="0">
                <a:solidFill>
                  <a:srgbClr val="006F6C"/>
                </a:solidFill>
              </a:rPr>
              <a:t>aumento</a:t>
            </a:r>
            <a:r>
              <a:rPr lang="pt-BR" sz="2800" dirty="0"/>
              <a:t> dos óbitos por septicemia em </a:t>
            </a:r>
            <a:r>
              <a:rPr lang="pt-BR" sz="2800" b="1" dirty="0">
                <a:solidFill>
                  <a:srgbClr val="006F6C"/>
                </a:solidFill>
              </a:rPr>
              <a:t>39,8</a:t>
            </a:r>
            <a:r>
              <a:rPr lang="pt-BR" sz="2800" b="1" dirty="0" smtClean="0">
                <a:solidFill>
                  <a:srgbClr val="006F6C"/>
                </a:solidFill>
              </a:rPr>
              <a:t>%</a:t>
            </a:r>
            <a:r>
              <a:rPr lang="pt-BR" sz="2800" dirty="0" smtClean="0"/>
              <a:t>.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A </a:t>
            </a:r>
            <a:r>
              <a:rPr lang="pt-BR" sz="2800" dirty="0"/>
              <a:t>taxa de mortalidade foi de 34,9 a 42,5</a:t>
            </a:r>
            <a:r>
              <a:rPr lang="pt-BR" sz="2800" dirty="0" smtClean="0"/>
              <a:t>%.</a:t>
            </a:r>
          </a:p>
          <a:p>
            <a:pPr algn="just"/>
            <a:endParaRPr lang="pt-BR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77" t="26250" r="20132" b="40625"/>
          <a:stretch/>
        </p:blipFill>
        <p:spPr bwMode="auto">
          <a:xfrm>
            <a:off x="6921240" y="5564089"/>
            <a:ext cx="1694603" cy="889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357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</TotalTime>
  <Words>623</Words>
  <Application>Microsoft Office PowerPoint</Application>
  <PresentationFormat>Apresentação na tela (4:3)</PresentationFormat>
  <Paragraphs>86</Paragraphs>
  <Slides>13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8" baseType="lpstr">
      <vt:lpstr>Arial</vt:lpstr>
      <vt:lpstr>Baskerville Old Face</vt:lpstr>
      <vt:lpstr>Calibri</vt:lpstr>
      <vt:lpstr>Calibri Light</vt:lpstr>
      <vt:lpstr>Tema do Office</vt:lpstr>
      <vt:lpstr>Evolução temporal de morbidade hospitalar por septicemia no Paraná</vt:lpstr>
      <vt:lpstr>Introdução</vt:lpstr>
      <vt:lpstr>Introdução</vt:lpstr>
      <vt:lpstr>Objetivo</vt:lpstr>
      <vt:lpstr>Método</vt:lpstr>
      <vt:lpstr>Método</vt:lpstr>
      <vt:lpstr>Resultados</vt:lpstr>
      <vt:lpstr>Apresentação do PowerPoint</vt:lpstr>
      <vt:lpstr>Resultados</vt:lpstr>
      <vt:lpstr>Resultados</vt:lpstr>
      <vt:lpstr>Conclusões</vt:lpstr>
      <vt:lpstr>Conclusões</vt:lpstr>
      <vt:lpstr>Referências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Fernanda</dc:creator>
  <cp:lastModifiedBy>Évelin</cp:lastModifiedBy>
  <cp:revision>14</cp:revision>
  <dcterms:created xsi:type="dcterms:W3CDTF">2014-11-19T10:55:09Z</dcterms:created>
  <dcterms:modified xsi:type="dcterms:W3CDTF">2014-11-21T09:09:56Z</dcterms:modified>
</cp:coreProperties>
</file>